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24"/>
  </p:notesMasterIdLst>
  <p:handoutMasterIdLst>
    <p:handoutMasterId r:id="rId25"/>
  </p:handoutMasterIdLst>
  <p:sldIdLst>
    <p:sldId id="394" r:id="rId3"/>
    <p:sldId id="476" r:id="rId4"/>
    <p:sldId id="508" r:id="rId5"/>
    <p:sldId id="535" r:id="rId6"/>
    <p:sldId id="551" r:id="rId7"/>
    <p:sldId id="536" r:id="rId8"/>
    <p:sldId id="539" r:id="rId9"/>
    <p:sldId id="483" r:id="rId10"/>
    <p:sldId id="538" r:id="rId11"/>
    <p:sldId id="543" r:id="rId12"/>
    <p:sldId id="534" r:id="rId13"/>
    <p:sldId id="415" r:id="rId14"/>
    <p:sldId id="555" r:id="rId15"/>
    <p:sldId id="492" r:id="rId16"/>
    <p:sldId id="491" r:id="rId17"/>
    <p:sldId id="494" r:id="rId18"/>
    <p:sldId id="528" r:id="rId19"/>
    <p:sldId id="554" r:id="rId20"/>
    <p:sldId id="553" r:id="rId21"/>
    <p:sldId id="405" r:id="rId22"/>
    <p:sldId id="400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545B3C-8861-4738-869D-3B7DA15AE876}">
          <p14:sldIdLst>
            <p14:sldId id="394"/>
            <p14:sldId id="476"/>
            <p14:sldId id="508"/>
          </p14:sldIdLst>
        </p14:section>
        <p14:section name="Course Objective" id="{9F9759C1-F095-4CA3-819D-800E38407578}">
          <p14:sldIdLst>
            <p14:sldId id="535"/>
            <p14:sldId id="551"/>
            <p14:sldId id="536"/>
            <p14:sldId id="539"/>
          </p14:sldIdLst>
        </p14:section>
        <p14:section name="Team" id="{D358BE77-7272-44D1-BDCE-F47F1E2C64D7}">
          <p14:sldIdLst>
            <p14:sldId id="483"/>
            <p14:sldId id="538"/>
            <p14:sldId id="543"/>
            <p14:sldId id="534"/>
          </p14:sldIdLst>
        </p14:section>
        <p14:section name="Course Organization" id="{2B4D2ED8-F966-4FF9-BC04-EA7C60E10932}">
          <p14:sldIdLst>
            <p14:sldId id="415"/>
            <p14:sldId id="555"/>
            <p14:sldId id="492"/>
            <p14:sldId id="491"/>
            <p14:sldId id="494"/>
          </p14:sldIdLst>
        </p14:section>
        <p14:section name="Conclusion" id="{E47C5259-9EA6-4EC9-BC48-DB727F9AFB1B}">
          <p14:sldIdLst>
            <p14:sldId id="528"/>
            <p14:sldId id="554"/>
            <p14:sldId id="553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800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595" autoAdjust="0"/>
  </p:normalViewPr>
  <p:slideViewPr>
    <p:cSldViewPr>
      <p:cViewPr varScale="1">
        <p:scale>
          <a:sx n="83" d="100"/>
          <a:sy n="83" d="100"/>
        </p:scale>
        <p:origin x="69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18-Feb-19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2332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9560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2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40358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0878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8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18-Feb-19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0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62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is-bg.net/bg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courses/databases-advanced-entity-framework" TargetMode="External"/><Relationship Id="rId3" Type="http://schemas.openxmlformats.org/officeDocument/2006/relationships/hyperlink" Target="https://softuni.bg/forum/categories/63/csharp-db-fundamentals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acebook.com/groups/CSharpDBFUndamentalsJanuary2019/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basics-ms-sql-serv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64.png"/><Relationship Id="rId26" Type="http://schemas.openxmlformats.org/officeDocument/2006/relationships/image" Target="../media/image35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s://motion-software.com/" TargetMode="External"/><Relationship Id="rId12" Type="http://schemas.openxmlformats.org/officeDocument/2006/relationships/image" Target="../media/image62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6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68.png"/><Relationship Id="rId10" Type="http://schemas.openxmlformats.org/officeDocument/2006/relationships/image" Target="../media/image61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4.png"/><Relationship Id="rId22" Type="http://schemas.openxmlformats.org/officeDocument/2006/relationships/image" Target="../media/image66.png"/><Relationship Id="rId27" Type="http://schemas.openxmlformats.org/officeDocument/2006/relationships/hyperlink" Target="http://smartit.b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69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7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9715" y="1447800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6685" y="336545"/>
            <a:ext cx="10962447" cy="882654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Databases Advanced</a:t>
            </a:r>
            <a:br>
              <a:rPr lang="en-US" dirty="0"/>
            </a:br>
            <a:r>
              <a:rPr lang="en-US" dirty="0"/>
              <a:t>with Entity Framework Core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4938804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/>
              <a:t>Technical Trainers</a:t>
            </a:r>
          </a:p>
        </p:txBody>
      </p:sp>
      <p:pic>
        <p:nvPicPr>
          <p:cNvPr id="9" name="Picture Placeholder 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1903412" y="2017910"/>
            <a:ext cx="5410200" cy="34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Key partner of the state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institutions in the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implementation of ICT projects</a:t>
            </a:r>
          </a:p>
          <a:p>
            <a:pPr lvl="1"/>
            <a:r>
              <a:rPr lang="en-GB" dirty="0"/>
              <a:t>The Ministry of Finance</a:t>
            </a:r>
          </a:p>
          <a:p>
            <a:pPr lvl="1"/>
            <a:r>
              <a:rPr lang="en-GB" dirty="0"/>
              <a:t>The National Revenue Agency</a:t>
            </a:r>
          </a:p>
          <a:p>
            <a:pPr lvl="1"/>
            <a:r>
              <a:rPr lang="en-GB" dirty="0"/>
              <a:t>The Customs Agency</a:t>
            </a:r>
          </a:p>
          <a:p>
            <a:pPr lvl="1"/>
            <a:r>
              <a:rPr lang="en-GB" dirty="0"/>
              <a:t>The Ministry of Regional Development and Public Works</a:t>
            </a:r>
            <a:endParaRPr lang="en-US" noProof="1"/>
          </a:p>
          <a:p>
            <a:r>
              <a:rPr lang="en-GB" dirty="0"/>
              <a:t>The first governmentally</a:t>
            </a:r>
            <a:r>
              <a:rPr lang="bg-BG" dirty="0"/>
              <a:t> </a:t>
            </a:r>
            <a:r>
              <a:rPr lang="en-GB" dirty="0"/>
              <a:t>approved provider of qualified certification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services in Bulgaria</a:t>
            </a:r>
          </a:p>
          <a:p>
            <a:r>
              <a:rPr lang="en-GB" dirty="0">
                <a:hlinkClick r:id="rId2"/>
              </a:rPr>
              <a:t>https://www.is-bg.net/bg/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24BB3-EA22-4AD5-BBE4-BD92E9593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6104257" y="1196706"/>
            <a:ext cx="5894216" cy="1689248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860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1"/>
              <a:t>Technical Trainer @ SoftUni</a:t>
            </a:r>
          </a:p>
          <a:p>
            <a:r>
              <a:rPr lang="en-GB" noProof="1"/>
              <a:t>ASP.NET Web Developer</a:t>
            </a:r>
          </a:p>
          <a:p>
            <a:r>
              <a:rPr lang="en-GB" noProof="1"/>
              <a:t>Experience with MSSQL and ADO.NET</a:t>
            </a:r>
          </a:p>
          <a:p>
            <a:r>
              <a:rPr lang="en-GB" noProof="1"/>
              <a:t>Mountain lover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Stoyan Shopov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35881-9A66-4891-8861-AA9ADCB70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658" y="1744478"/>
            <a:ext cx="3813869" cy="3665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74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7 </a:t>
            </a:r>
            <a:r>
              <a:rPr lang="en-US" sz="3200" dirty="0"/>
              <a:t>weeks / 4 times a </a:t>
            </a:r>
            <a:r>
              <a:rPr lang="en-US" sz="3200" dirty="0" smtClean="0"/>
              <a:t>week</a:t>
            </a:r>
          </a:p>
          <a:p>
            <a:r>
              <a:rPr lang="en-US" sz="3200" dirty="0" smtClean="0"/>
              <a:t>15 Credits</a:t>
            </a:r>
          </a:p>
          <a:p>
            <a:r>
              <a:rPr lang="en-US" sz="3200" dirty="0" smtClean="0"/>
              <a:t>Time Frame</a:t>
            </a:r>
          </a:p>
          <a:p>
            <a:pPr lvl="1"/>
            <a:r>
              <a:rPr lang="en-US" sz="2800" dirty="0" smtClean="0"/>
              <a:t>18-Feb-2019 – 7-Apr-2019</a:t>
            </a:r>
          </a:p>
          <a:p>
            <a:r>
              <a:rPr lang="en-US" sz="3200" dirty="0" smtClean="0"/>
              <a:t>Exam</a:t>
            </a:r>
          </a:p>
          <a:p>
            <a:pPr lvl="1"/>
            <a:r>
              <a:rPr lang="en-US" sz="2800" dirty="0" smtClean="0"/>
              <a:t>07-Apr-2019</a:t>
            </a:r>
          </a:p>
          <a:p>
            <a:r>
              <a:rPr lang="en-US" sz="3200" dirty="0" smtClean="0"/>
              <a:t>Retake</a:t>
            </a:r>
          </a:p>
          <a:p>
            <a:pPr lvl="1"/>
            <a:r>
              <a:rPr lang="en-US" sz="2800" dirty="0" smtClean="0"/>
              <a:t>18-Apr-2019</a:t>
            </a:r>
            <a:endParaRPr lang="en-US" sz="2800" dirty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Your homework is mainly work in class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r>
              <a:rPr lang="en-US" dirty="0"/>
              <a:t>How to submit your homework?</a:t>
            </a:r>
          </a:p>
          <a:p>
            <a:pPr lvl="1"/>
            <a:r>
              <a:rPr lang="en-US" dirty="0"/>
              <a:t>Submitted in the judge system</a:t>
            </a:r>
          </a:p>
          <a:p>
            <a:r>
              <a:rPr lang="en-US" dirty="0"/>
              <a:t>Do your homework when it's due</a:t>
            </a:r>
          </a:p>
          <a:p>
            <a:pPr lvl="1"/>
            <a:r>
              <a:rPr lang="en-US" dirty="0"/>
              <a:t>Assignments pile up quickly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7" y="2792421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90%</a:t>
            </a:r>
          </a:p>
          <a:p>
            <a:pPr lvl="1"/>
            <a:r>
              <a:rPr lang="en-US" dirty="0"/>
              <a:t>Exercises &amp; homework – 10%</a:t>
            </a:r>
          </a:p>
          <a:p>
            <a:pPr>
              <a:spcBef>
                <a:spcPts val="12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70AAF-2F36-4207-A978-F4449786A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51" y="3630977"/>
            <a:ext cx="2898654" cy="256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D67DC-3695-4835-B2A3-0A77C830B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2954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web site:</a:t>
            </a:r>
          </a:p>
          <a:p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Official discussion forum:</a:t>
            </a:r>
          </a:p>
          <a:p>
            <a:endParaRPr lang="en-US" dirty="0"/>
          </a:p>
          <a:p>
            <a:r>
              <a:rPr lang="en-US" dirty="0"/>
              <a:t>Official Facebook group: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0411" y="3509256"/>
            <a:ext cx="76200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u="sng" noProof="1">
                <a:solidFill>
                  <a:schemeClr val="bg1"/>
                </a:solidFill>
                <a:latin typeface="Consolas" pitchFamily="49" charset="0"/>
                <a:hlinkClick r:id="rId3"/>
              </a:rPr>
              <a:t>https://softuni.bg/forum/categories/63/</a:t>
            </a:r>
            <a:br>
              <a:rPr lang="en-US" sz="2399" b="1" u="sng" noProof="1">
                <a:solidFill>
                  <a:schemeClr val="bg1"/>
                </a:solidFill>
                <a:latin typeface="Consolas" pitchFamily="49" charset="0"/>
                <a:hlinkClick r:id="rId3"/>
              </a:rPr>
            </a:br>
            <a:r>
              <a:rPr lang="en-US" sz="2399" b="1" u="sng" noProof="1">
                <a:solidFill>
                  <a:schemeClr val="bg1"/>
                </a:solidFill>
                <a:latin typeface="Consolas" pitchFamily="49" charset="0"/>
                <a:hlinkClick r:id="rId3"/>
              </a:rPr>
              <a:t>csharp-db-fundamentals</a:t>
            </a:r>
            <a:endParaRPr lang="en-US" sz="2399" b="1" u="sng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772" y="2856892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431" y="1217755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1" y="5136769"/>
            <a:ext cx="76200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u="sng" dirty="0">
                <a:solidFill>
                  <a:srgbClr val="F69800"/>
                </a:solidFill>
                <a:latin typeface="Consolas" pitchFamily="49" charset="0"/>
                <a:hlinkClick r:id="rId6"/>
              </a:rPr>
              <a:t>https://www.facebook.com/groups/</a:t>
            </a:r>
            <a:r>
              <a:rPr lang="bg-BG" sz="2399" b="1" u="sng" dirty="0">
                <a:solidFill>
                  <a:srgbClr val="F69800"/>
                </a:solidFill>
                <a:latin typeface="Consolas" pitchFamily="49" charset="0"/>
                <a:hlinkClick r:id="rId6"/>
              </a:rPr>
              <a:t/>
            </a:r>
            <a:br>
              <a:rPr lang="bg-BG" sz="2399" b="1" u="sng" dirty="0">
                <a:solidFill>
                  <a:srgbClr val="F69800"/>
                </a:solidFill>
                <a:latin typeface="Consolas" pitchFamily="49" charset="0"/>
                <a:hlinkClick r:id="rId6"/>
              </a:rPr>
            </a:br>
            <a:r>
              <a:rPr lang="en-US" sz="2399" b="1" u="sng" dirty="0">
                <a:solidFill>
                  <a:srgbClr val="F69800"/>
                </a:solidFill>
                <a:latin typeface="Consolas" pitchFamily="49" charset="0"/>
                <a:hlinkClick r:id="rId6"/>
              </a:rPr>
              <a:t>CSharpDBFUndamentalsJanuary2019/</a:t>
            </a:r>
            <a:endParaRPr lang="en-US" sz="2399" b="1" u="sng" noProof="1">
              <a:solidFill>
                <a:srgbClr val="F69800"/>
              </a:solidFill>
              <a:latin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1" y="458977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6"/>
          <p:cNvSpPr/>
          <p:nvPr/>
        </p:nvSpPr>
        <p:spPr>
          <a:xfrm>
            <a:off x="760412" y="1881743"/>
            <a:ext cx="76200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u="sng" dirty="0">
                <a:solidFill>
                  <a:schemeClr val="bg1"/>
                </a:solidFill>
                <a:latin typeface="Consolas" pitchFamily="49" charset="0"/>
                <a:hlinkClick r:id="rId8"/>
              </a:rPr>
              <a:t>https://softuni.bg/courses/databases-advanced-entity-framework</a:t>
            </a:r>
            <a:endParaRPr lang="en-US" sz="2399" b="1" u="sng" noProof="1">
              <a:solidFill>
                <a:schemeClr val="bg1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3069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109" y="5565809"/>
            <a:ext cx="5566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3574" y="5565809"/>
            <a:ext cx="1955353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233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79612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570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2480" y="1371605"/>
            <a:ext cx="8180332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Training and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Course Infrastructure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Evaluation Criteria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</a:t>
            </a:r>
            <a:r>
              <a:rPr lang="en-GB" sz="11500" b="1"/>
              <a:t>CSharpDB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73C89-5D68-46FD-805E-4691B9E9B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28CC0-ED90-46D1-AE74-8EF199E28D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90600"/>
            <a:ext cx="5318632" cy="30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ADO.NET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Library</a:t>
            </a:r>
            <a:endParaRPr lang="en-GB" dirty="0"/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ORM </a:t>
            </a:r>
            <a:r>
              <a:rPr lang="en-GB" dirty="0"/>
              <a:t>Fundamentals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Code-First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Database-First</a:t>
            </a:r>
            <a:endParaRPr lang="en-GB" dirty="0"/>
          </a:p>
          <a:p>
            <a:pPr>
              <a:buClr>
                <a:schemeClr val="tx1"/>
              </a:buClr>
            </a:pPr>
            <a:r>
              <a:rPr lang="en-GB" b="1" noProof="1">
                <a:solidFill>
                  <a:schemeClr val="bg1"/>
                </a:solidFill>
              </a:rPr>
              <a:t>Automapper </a:t>
            </a:r>
            <a:r>
              <a:rPr lang="en-US" dirty="0"/>
              <a:t>Library and </a:t>
            </a:r>
            <a:r>
              <a:rPr lang="en-US" b="1" dirty="0">
                <a:solidFill>
                  <a:schemeClr val="bg1"/>
                </a:solidFill>
              </a:rPr>
              <a:t>Custom</a:t>
            </a:r>
            <a:r>
              <a:rPr lang="en-US" dirty="0"/>
              <a:t> </a:t>
            </a:r>
            <a:r>
              <a:rPr lang="en-US" noProof="1"/>
              <a:t>Automapper</a:t>
            </a:r>
            <a:endParaRPr lang="en-US" b="1" noProof="1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GB" noProof="1"/>
              <a:t>Advanced</a:t>
            </a:r>
            <a:r>
              <a:rPr lang="en-GB" b="1" noProof="1">
                <a:solidFill>
                  <a:schemeClr val="bg1"/>
                </a:solidFill>
              </a:rPr>
              <a:t> LINQ</a:t>
            </a:r>
          </a:p>
          <a:p>
            <a:pPr>
              <a:buClr>
                <a:schemeClr val="tx1"/>
              </a:buClr>
            </a:pPr>
            <a:r>
              <a:rPr lang="en-GB" b="1" noProof="1">
                <a:solidFill>
                  <a:schemeClr val="bg1"/>
                </a:solidFill>
              </a:rPr>
              <a:t>JSON</a:t>
            </a:r>
            <a:r>
              <a:rPr lang="en-GB" noProof="1"/>
              <a:t> and </a:t>
            </a:r>
            <a:r>
              <a:rPr lang="en-GB" b="1" noProof="1">
                <a:solidFill>
                  <a:schemeClr val="bg1"/>
                </a:solidFill>
              </a:rPr>
              <a:t>XML</a:t>
            </a: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Best</a:t>
            </a:r>
            <a:r>
              <a:rPr lang="en-GB" dirty="0"/>
              <a:t> Practices and </a:t>
            </a:r>
            <a:r>
              <a:rPr lang="en-GB" b="1" dirty="0">
                <a:solidFill>
                  <a:schemeClr val="bg1"/>
                </a:solidFill>
              </a:rPr>
              <a:t>Architecture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9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3 practical problems for 6 hours</a:t>
            </a:r>
          </a:p>
          <a:p>
            <a:pPr lvl="1"/>
            <a:r>
              <a:rPr lang="en-GB" dirty="0"/>
              <a:t>Model Definition</a:t>
            </a:r>
          </a:p>
          <a:p>
            <a:pPr lvl="1"/>
            <a:r>
              <a:rPr lang="en-GB" dirty="0"/>
              <a:t>Data Import</a:t>
            </a:r>
          </a:p>
          <a:p>
            <a:pPr lvl="1"/>
            <a:r>
              <a:rPr lang="en-GB" dirty="0"/>
              <a:t>Data Export</a:t>
            </a:r>
          </a:p>
          <a:p>
            <a:r>
              <a:rPr lang="en-GB" dirty="0"/>
              <a:t>Automated judge system</a:t>
            </a:r>
          </a:p>
          <a:p>
            <a:pPr lvl="1"/>
            <a:r>
              <a:rPr lang="en-GB" dirty="0">
                <a:hlinkClick r:id="rId2"/>
              </a:rPr>
              <a:t>http://judge.softuni.bg</a:t>
            </a:r>
            <a:endParaRPr lang="en-GB" dirty="0"/>
          </a:p>
          <a:p>
            <a:r>
              <a:rPr lang="en-GB" dirty="0"/>
              <a:t>Solutions are evaluated for correctness only</a:t>
            </a:r>
          </a:p>
          <a:p>
            <a:pPr lvl="1"/>
            <a:r>
              <a:rPr lang="en-GB" dirty="0"/>
              <a:t>Code quality is still not measured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Programming Exam</a:t>
            </a:r>
          </a:p>
        </p:txBody>
      </p:sp>
    </p:spTree>
    <p:extLst>
      <p:ext uri="{BB962C8B-B14F-4D97-AF65-F5344CB8AC3E}">
        <p14:creationId xmlns:p14="http://schemas.microsoft.com/office/powerpoint/2010/main" val="31253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5400" dirty="0"/>
              <a:t>Exam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1903A1-16BE-4FFA-B0C9-759872B7B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8692-CA7F-467D-B3BA-6F205A48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066800"/>
            <a:ext cx="1822172" cy="31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09" y="1606967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60" y="1196706"/>
            <a:ext cx="11535710" cy="5199712"/>
          </a:xfrm>
        </p:spPr>
        <p:txBody>
          <a:bodyPr>
            <a:normAutofit/>
          </a:bodyPr>
          <a:lstStyle/>
          <a:p>
            <a:r>
              <a:rPr lang="en-GB" noProof="1"/>
              <a:t>Head Of Department at </a:t>
            </a:r>
            <a:br>
              <a:rPr lang="en-GB" noProof="1"/>
            </a:br>
            <a:r>
              <a:rPr lang="en-GB" noProof="1"/>
              <a:t>Information Services Plc.</a:t>
            </a:r>
          </a:p>
          <a:p>
            <a:r>
              <a:rPr lang="en-US" noProof="1"/>
              <a:t>Worked with various technologies</a:t>
            </a:r>
          </a:p>
          <a:p>
            <a:pPr lvl="1"/>
            <a:r>
              <a:rPr lang="en-US" noProof="1"/>
              <a:t>.NET and C#, </a:t>
            </a:r>
            <a:r>
              <a:rPr lang="en-GB" dirty="0"/>
              <a:t>BASIC, Pascal, </a:t>
            </a:r>
            <a:br>
              <a:rPr lang="en-GB" dirty="0"/>
            </a:br>
            <a:r>
              <a:rPr lang="en-GB" dirty="0"/>
              <a:t>Object Pascal, PHP</a:t>
            </a:r>
            <a:endParaRPr lang="en-US" noProof="1"/>
          </a:p>
          <a:p>
            <a:r>
              <a:rPr lang="en-US" noProof="1"/>
              <a:t>More than 15 years of experience</a:t>
            </a:r>
          </a:p>
          <a:p>
            <a:r>
              <a:rPr lang="en-US" noProof="1"/>
              <a:t>Experienced Lecturer</a:t>
            </a:r>
          </a:p>
          <a:p>
            <a:pPr lvl="1"/>
            <a:r>
              <a:rPr lang="en-US" noProof="1"/>
              <a:t>C# Basics and </a:t>
            </a:r>
            <a:r>
              <a:rPr lang="en-GB" dirty="0"/>
              <a:t>ASP.NET MVC @ Softuni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B3640-E688-4B2B-8082-467B0C524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8578200" y="4907597"/>
            <a:ext cx="3427170" cy="982207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6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411</Words>
  <Application>Microsoft Office PowerPoint</Application>
  <PresentationFormat>Custom</PresentationFormat>
  <Paragraphs>131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C# Databases Advanced with Entity Framework Core</vt:lpstr>
      <vt:lpstr>Table of Contents</vt:lpstr>
      <vt:lpstr>Have a Question?</vt:lpstr>
      <vt:lpstr>PowerPoint Presentation</vt:lpstr>
      <vt:lpstr>Course Objectives</vt:lpstr>
      <vt:lpstr>Practical Programming Exam</vt:lpstr>
      <vt:lpstr>PowerPoint Presentation</vt:lpstr>
      <vt:lpstr>PowerPoint Presentation</vt:lpstr>
      <vt:lpstr>Stamo Petkov</vt:lpstr>
      <vt:lpstr>INFORMATION SERVICES</vt:lpstr>
      <vt:lpstr>Stoyan Shopov</vt:lpstr>
      <vt:lpstr>PowerPoint Presentation</vt:lpstr>
      <vt:lpstr>Course Information</vt:lpstr>
      <vt:lpstr>Homework Assignments &amp; Exercises</vt:lpstr>
      <vt:lpstr>Scoring System for the Course</vt:lpstr>
      <vt:lpstr>Course Web Site, Forum and FB Group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- Entity Framework Course Introduction</dc:title>
  <dc:subject>Software Development Course</dc:subject>
  <dc:creator/>
  <cp:keywords>Entity Framework Core,EF, ADO.NET, ORM ,Databases Advanced, Software University, SoftUni, programming, coding, software development, education, training, course</cp:keywords>
  <dc:description>Databases Advanced Course @ SoftUni – https://softuni.bg/courses/databases-advanced-entity-framework</dc:description>
  <cp:lastModifiedBy/>
  <cp:revision>1</cp:revision>
  <dcterms:created xsi:type="dcterms:W3CDTF">2014-01-02T17:00:34Z</dcterms:created>
  <dcterms:modified xsi:type="dcterms:W3CDTF">2019-02-18T12:44:30Z</dcterms:modified>
  <cp:category>programming;computer programming;software development; databases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